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74" r:id="rId4"/>
    <p:sldId id="275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bernal.SALUDBCS\Documents\ARCHIVOS%202017\Reporte%20Semanal%202017\semana%2010%202017\base%20flu%20sem%20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/>
            </a:pPr>
            <a:r>
              <a:rPr lang="en-US" sz="1200"/>
              <a:t>BCS. Curva Epidemiologica Semanal a influenza periodo 2016-2017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6.1978241355680246E-2"/>
          <c:y val="0.16393454942320898"/>
          <c:w val="0.92820776626951673"/>
          <c:h val="0.7119484543598732"/>
        </c:manualLayout>
      </c:layout>
      <c:barChart>
        <c:barDir val="col"/>
        <c:grouping val="clustered"/>
        <c:ser>
          <c:idx val="0"/>
          <c:order val="0"/>
          <c:tx>
            <c:strRef>
              <c:f>grafica!$D$2</c:f>
              <c:strCache>
                <c:ptCount val="1"/>
                <c:pt idx="0">
                  <c:v>PROB  394</c:v>
                </c:pt>
              </c:strCache>
            </c:strRef>
          </c:tx>
          <c:cat>
            <c:strRef>
              <c:f>grafica!$C$3:$C$27</c:f>
              <c:strCache>
                <c:ptCount val="25"/>
                <c:pt idx="0">
                  <c:v>0-40</c:v>
                </c:pt>
                <c:pt idx="1">
                  <c:v>0-41</c:v>
                </c:pt>
                <c:pt idx="2">
                  <c:v>0-42</c:v>
                </c:pt>
                <c:pt idx="3">
                  <c:v>0-43</c:v>
                </c:pt>
                <c:pt idx="4">
                  <c:v>0-44</c:v>
                </c:pt>
                <c:pt idx="5">
                  <c:v>0-45</c:v>
                </c:pt>
                <c:pt idx="6">
                  <c:v>0-46</c:v>
                </c:pt>
                <c:pt idx="7">
                  <c:v>0-47</c:v>
                </c:pt>
                <c:pt idx="8">
                  <c:v>0-48</c:v>
                </c:pt>
                <c:pt idx="9">
                  <c:v>0-49</c:v>
                </c:pt>
                <c:pt idx="10">
                  <c:v>0-50</c:v>
                </c:pt>
                <c:pt idx="11">
                  <c:v>0-51</c:v>
                </c:pt>
                <c:pt idx="12">
                  <c:v>0-52</c:v>
                </c:pt>
                <c:pt idx="13">
                  <c:v>0-01</c:v>
                </c:pt>
                <c:pt idx="14">
                  <c:v>0-02</c:v>
                </c:pt>
                <c:pt idx="15">
                  <c:v>0-03</c:v>
                </c:pt>
                <c:pt idx="16">
                  <c:v>0-04</c:v>
                </c:pt>
                <c:pt idx="17">
                  <c:v>0-05</c:v>
                </c:pt>
                <c:pt idx="18">
                  <c:v>0-06</c:v>
                </c:pt>
                <c:pt idx="19">
                  <c:v>0-07</c:v>
                </c:pt>
                <c:pt idx="20">
                  <c:v>0-08</c:v>
                </c:pt>
                <c:pt idx="21">
                  <c:v>0-09</c:v>
                </c:pt>
                <c:pt idx="22">
                  <c:v>0-10</c:v>
                </c:pt>
                <c:pt idx="23">
                  <c:v>0-11</c:v>
                </c:pt>
                <c:pt idx="24">
                  <c:v>0-12</c:v>
                </c:pt>
              </c:strCache>
            </c:strRef>
          </c:cat>
          <c:val>
            <c:numRef>
              <c:f>grafica!$D$3:$D$27</c:f>
              <c:numCache>
                <c:formatCode>General</c:formatCode>
                <c:ptCount val="25"/>
                <c:pt idx="0">
                  <c:v>4</c:v>
                </c:pt>
                <c:pt idx="1">
                  <c:v>13</c:v>
                </c:pt>
                <c:pt idx="2">
                  <c:v>15</c:v>
                </c:pt>
                <c:pt idx="3">
                  <c:v>9</c:v>
                </c:pt>
                <c:pt idx="4">
                  <c:v>3</c:v>
                </c:pt>
                <c:pt idx="5">
                  <c:v>12</c:v>
                </c:pt>
                <c:pt idx="6">
                  <c:v>4</c:v>
                </c:pt>
                <c:pt idx="7">
                  <c:v>8</c:v>
                </c:pt>
                <c:pt idx="8">
                  <c:v>9</c:v>
                </c:pt>
                <c:pt idx="9">
                  <c:v>9</c:v>
                </c:pt>
                <c:pt idx="10">
                  <c:v>7</c:v>
                </c:pt>
                <c:pt idx="11">
                  <c:v>8</c:v>
                </c:pt>
                <c:pt idx="12">
                  <c:v>4</c:v>
                </c:pt>
                <c:pt idx="13">
                  <c:v>14</c:v>
                </c:pt>
                <c:pt idx="14">
                  <c:v>9</c:v>
                </c:pt>
                <c:pt idx="15">
                  <c:v>17</c:v>
                </c:pt>
                <c:pt idx="16">
                  <c:v>26</c:v>
                </c:pt>
                <c:pt idx="17">
                  <c:v>19</c:v>
                </c:pt>
                <c:pt idx="18">
                  <c:v>29</c:v>
                </c:pt>
                <c:pt idx="19">
                  <c:v>26</c:v>
                </c:pt>
                <c:pt idx="20">
                  <c:v>35</c:v>
                </c:pt>
                <c:pt idx="21">
                  <c:v>41</c:v>
                </c:pt>
                <c:pt idx="22">
                  <c:v>37</c:v>
                </c:pt>
                <c:pt idx="23">
                  <c:v>24</c:v>
                </c:pt>
                <c:pt idx="24">
                  <c:v>3</c:v>
                </c:pt>
              </c:numCache>
            </c:numRef>
          </c:val>
        </c:ser>
        <c:ser>
          <c:idx val="1"/>
          <c:order val="1"/>
          <c:tx>
            <c:strRef>
              <c:f>grafica!$E$2</c:f>
              <c:strCache>
                <c:ptCount val="1"/>
                <c:pt idx="0">
                  <c:v>CONF 60</c:v>
                </c:pt>
              </c:strCache>
            </c:strRef>
          </c:tx>
          <c:cat>
            <c:strRef>
              <c:f>grafica!$C$3:$C$27</c:f>
              <c:strCache>
                <c:ptCount val="25"/>
                <c:pt idx="0">
                  <c:v>0-40</c:v>
                </c:pt>
                <c:pt idx="1">
                  <c:v>0-41</c:v>
                </c:pt>
                <c:pt idx="2">
                  <c:v>0-42</c:v>
                </c:pt>
                <c:pt idx="3">
                  <c:v>0-43</c:v>
                </c:pt>
                <c:pt idx="4">
                  <c:v>0-44</c:v>
                </c:pt>
                <c:pt idx="5">
                  <c:v>0-45</c:v>
                </c:pt>
                <c:pt idx="6">
                  <c:v>0-46</c:v>
                </c:pt>
                <c:pt idx="7">
                  <c:v>0-47</c:v>
                </c:pt>
                <c:pt idx="8">
                  <c:v>0-48</c:v>
                </c:pt>
                <c:pt idx="9">
                  <c:v>0-49</c:v>
                </c:pt>
                <c:pt idx="10">
                  <c:v>0-50</c:v>
                </c:pt>
                <c:pt idx="11">
                  <c:v>0-51</c:v>
                </c:pt>
                <c:pt idx="12">
                  <c:v>0-52</c:v>
                </c:pt>
                <c:pt idx="13">
                  <c:v>0-01</c:v>
                </c:pt>
                <c:pt idx="14">
                  <c:v>0-02</c:v>
                </c:pt>
                <c:pt idx="15">
                  <c:v>0-03</c:v>
                </c:pt>
                <c:pt idx="16">
                  <c:v>0-04</c:v>
                </c:pt>
                <c:pt idx="17">
                  <c:v>0-05</c:v>
                </c:pt>
                <c:pt idx="18">
                  <c:v>0-06</c:v>
                </c:pt>
                <c:pt idx="19">
                  <c:v>0-07</c:v>
                </c:pt>
                <c:pt idx="20">
                  <c:v>0-08</c:v>
                </c:pt>
                <c:pt idx="21">
                  <c:v>0-09</c:v>
                </c:pt>
                <c:pt idx="22">
                  <c:v>0-10</c:v>
                </c:pt>
                <c:pt idx="23">
                  <c:v>0-11</c:v>
                </c:pt>
                <c:pt idx="24">
                  <c:v>0-12</c:v>
                </c:pt>
              </c:strCache>
            </c:strRef>
          </c:cat>
          <c:val>
            <c:numRef>
              <c:f>grafica!$E$3:$E$27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3</c:v>
                </c:pt>
                <c:pt idx="15">
                  <c:v>5</c:v>
                </c:pt>
                <c:pt idx="16">
                  <c:v>3</c:v>
                </c:pt>
                <c:pt idx="17">
                  <c:v>2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11</c:v>
                </c:pt>
                <c:pt idx="22">
                  <c:v>6</c:v>
                </c:pt>
                <c:pt idx="23">
                  <c:v>2</c:v>
                </c:pt>
                <c:pt idx="24">
                  <c:v>0</c:v>
                </c:pt>
              </c:numCache>
            </c:numRef>
          </c:val>
        </c:ser>
        <c:axId val="67844352"/>
        <c:axId val="61128704"/>
      </c:barChart>
      <c:catAx>
        <c:axId val="678443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/>
                  <a:t>SEMANAS</a:t>
                </a:r>
              </a:p>
            </c:rich>
          </c:tx>
          <c:layout/>
        </c:title>
        <c:tickLblPos val="nextTo"/>
        <c:crossAx val="61128704"/>
        <c:crosses val="autoZero"/>
        <c:auto val="1"/>
        <c:lblAlgn val="ctr"/>
        <c:lblOffset val="100"/>
      </c:catAx>
      <c:valAx>
        <c:axId val="61128704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/>
                  <a:t>CASOS</a:t>
                </a:r>
              </a:p>
            </c:rich>
          </c:tx>
          <c:layout>
            <c:manualLayout>
              <c:xMode val="edge"/>
              <c:yMode val="edge"/>
              <c:x val="1.1769304806861609E-3"/>
              <c:y val="0.29406459609215552"/>
            </c:manualLayout>
          </c:layout>
        </c:title>
        <c:numFmt formatCode="General" sourceLinked="1"/>
        <c:tickLblPos val="nextTo"/>
        <c:crossAx val="67844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3486864291381585"/>
          <c:y val="0.28692511729465958"/>
          <c:w val="0.16749191082028406"/>
          <c:h val="0.1674343832021"/>
        </c:manualLayout>
      </c:layout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A421C-3ACC-44F3-9EC5-347F00800711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54B7-A0BF-48A0-8785-0DC57740463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86394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07/04/2017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 fontScale="90000"/>
          </a:bodyPr>
          <a:lstStyle/>
          <a:p>
            <a:r>
              <a:rPr lang="es-MX" sz="3200" dirty="0" smtClean="0"/>
              <a:t>B.C.S.  PANORAMA EPIDEMIOLOGICO DE LA SEMANA 10-2017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7624" y="2924944"/>
            <a:ext cx="6400800" cy="1752600"/>
          </a:xfrm>
        </p:spPr>
        <p:txBody>
          <a:bodyPr>
            <a:normAutofit/>
          </a:bodyPr>
          <a:lstStyle/>
          <a:p>
            <a:r>
              <a:rPr lang="es-MX" sz="2400" dirty="0" smtClean="0"/>
              <a:t>MORBILIDAD GENERAL, INFLUENZA PERIODO INVERNAL  Y VECTORES</a:t>
            </a:r>
            <a:endParaRPr lang="es-MX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FUENTE: PLATAFORMA SINAVE. SSA</a:t>
            </a:r>
          </a:p>
          <a:p>
            <a:r>
              <a:rPr lang="es-MX" sz="1000" dirty="0" smtClean="0"/>
              <a:t>CORTE DE INFORMACION AL  09 - 03 -2017   </a:t>
            </a:r>
          </a:p>
          <a:p>
            <a:r>
              <a:rPr lang="es-MX" sz="1000" dirty="0" smtClean="0"/>
              <a:t>RESPONSABLE: DR. MAURICIO E. BERNAL HERNANDEZ</a:t>
            </a:r>
          </a:p>
          <a:p>
            <a:r>
              <a:rPr lang="es-MX" sz="1000" dirty="0" smtClean="0"/>
              <a:t>APOYO TECNICO: ING. ERNESTO NAVARRO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476672"/>
            <a:ext cx="2102946" cy="10789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32656"/>
            <a:ext cx="2102946" cy="1078903"/>
          </a:xfrm>
          <a:prstGeom prst="rect">
            <a:avLst/>
          </a:prstGeom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403648" y="1628800"/>
          <a:ext cx="5904655" cy="4853291"/>
        </p:xfrm>
        <a:graphic>
          <a:graphicData uri="http://schemas.openxmlformats.org/presentationml/2006/ole">
            <p:oleObj spid="_x0000_s1026" name="Hoja de cálculo" r:id="rId5" imgW="5533920" imgH="6543675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83568" y="2348880"/>
          <a:ext cx="7632848" cy="2664295"/>
        </p:xfrm>
        <a:graphic>
          <a:graphicData uri="http://schemas.openxmlformats.org/presentationml/2006/ole">
            <p:oleObj spid="_x0000_s2050" name="Hoja de cálculo" r:id="rId5" imgW="9467820" imgH="2486025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764704"/>
            <a:ext cx="1371581" cy="859465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747" y="549897"/>
            <a:ext cx="2102946" cy="1078903"/>
          </a:xfrm>
          <a:prstGeom prst="rect">
            <a:avLst/>
          </a:prstGeom>
        </p:spPr>
      </p:pic>
      <p:graphicFrame>
        <p:nvGraphicFramePr>
          <p:cNvPr id="5" name="1 Gráfico"/>
          <p:cNvGraphicFramePr/>
          <p:nvPr/>
        </p:nvGraphicFramePr>
        <p:xfrm>
          <a:off x="539552" y="2060848"/>
          <a:ext cx="8136904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6 Conector recto"/>
          <p:cNvCxnSpPr/>
          <p:nvPr/>
        </p:nvCxnSpPr>
        <p:spPr>
          <a:xfrm flipV="1">
            <a:off x="4932040" y="2708920"/>
            <a:ext cx="0" cy="2592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1835696" y="5661248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2016</a:t>
            </a:r>
            <a:endParaRPr lang="es-MX" sz="12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5940152" y="5733256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2017</a:t>
            </a:r>
            <a:endParaRPr lang="es-MX" sz="1200" dirty="0"/>
          </a:p>
        </p:txBody>
      </p:sp>
    </p:spTree>
    <p:extLst>
      <p:ext uri="{BB962C8B-B14F-4D97-AF65-F5344CB8AC3E}">
        <p14:creationId xmlns="" xmlns:p14="http://schemas.microsoft.com/office/powerpoint/2010/main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</TotalTime>
  <Words>62</Words>
  <Application>Microsoft Office PowerPoint</Application>
  <PresentationFormat>Presentación en pantalla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Tema de Office</vt:lpstr>
      <vt:lpstr>Microsoft Excel Worksheet</vt:lpstr>
      <vt:lpstr>B.C.S.  PANORAMA EPIDEMIOLOGICO DE LA SEMANA 10-2017</vt:lpstr>
      <vt:lpstr>MORBILIDAD GENERAL </vt:lpstr>
      <vt:lpstr>Diapositiva 3</vt:lpstr>
      <vt:lpstr>Diapositiva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180</cp:revision>
  <dcterms:created xsi:type="dcterms:W3CDTF">2014-01-30T02:50:58Z</dcterms:created>
  <dcterms:modified xsi:type="dcterms:W3CDTF">2017-04-07T20:31:37Z</dcterms:modified>
</cp:coreProperties>
</file>